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3" r:id="rId6"/>
    <p:sldId id="325" r:id="rId7"/>
    <p:sldId id="328" r:id="rId8"/>
    <p:sldId id="333" r:id="rId9"/>
    <p:sldId id="324" r:id="rId10"/>
    <p:sldId id="329" r:id="rId11"/>
    <p:sldId id="330" r:id="rId12"/>
    <p:sldId id="331" r:id="rId13"/>
    <p:sldId id="332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1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Neerup Rørvang" userId="80f54d3d-df33-4bd3-8d5d-b02d9acec60d" providerId="ADAL" clId="{9E355F95-DDFC-4142-BBE0-3EB3E774C2BE}"/>
    <pc:docChg chg="custSel modSld">
      <pc:chgData name="Rikke Neerup Rørvang" userId="80f54d3d-df33-4bd3-8d5d-b02d9acec60d" providerId="ADAL" clId="{9E355F95-DDFC-4142-BBE0-3EB3E774C2BE}" dt="2026-02-27T07:57:07.157" v="0" actId="478"/>
      <pc:docMkLst>
        <pc:docMk/>
      </pc:docMkLst>
      <pc:sldChg chg="delSp mod">
        <pc:chgData name="Rikke Neerup Rørvang" userId="80f54d3d-df33-4bd3-8d5d-b02d9acec60d" providerId="ADAL" clId="{9E355F95-DDFC-4142-BBE0-3EB3E774C2BE}" dt="2026-02-27T07:57:07.157" v="0" actId="478"/>
        <pc:sldMkLst>
          <pc:docMk/>
          <pc:sldMk cId="1768945773" sldId="333"/>
        </pc:sldMkLst>
        <pc:picChg chg="del">
          <ac:chgData name="Rikke Neerup Rørvang" userId="80f54d3d-df33-4bd3-8d5d-b02d9acec60d" providerId="ADAL" clId="{9E355F95-DDFC-4142-BBE0-3EB3E774C2BE}" dt="2026-02-27T07:57:07.157" v="0" actId="478"/>
          <ac:picMkLst>
            <pc:docMk/>
            <pc:sldMk cId="1768945773" sldId="333"/>
            <ac:picMk id="4" creationId="{CA7D3E1D-EE1C-9B58-1C24-E2507E22AD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260-5BA6-4A56-AD7E-E05A97BBEEEE}" type="datetimeFigureOut">
              <a:rPr lang="da-DK" smtClean="0"/>
              <a:t>27-02-2026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C826-CF75-495F-97CC-788D70D5D2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38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260-5BA6-4A56-AD7E-E05A97BBEEEE}" type="datetimeFigureOut">
              <a:rPr lang="da-DK" smtClean="0"/>
              <a:t>27-02-2026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C826-CF75-495F-97CC-788D70D5D2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9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260-5BA6-4A56-AD7E-E05A97BBEEEE}" type="datetimeFigureOut">
              <a:rPr lang="da-DK" smtClean="0"/>
              <a:t>27-02-2026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C826-CF75-495F-97CC-788D70D5D2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262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260-5BA6-4A56-AD7E-E05A97BBEEEE}" type="datetimeFigureOut">
              <a:rPr lang="da-DK" smtClean="0"/>
              <a:t>27-02-2026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C826-CF75-495F-97CC-788D70D5D2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041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260-5BA6-4A56-AD7E-E05A97BBEEEE}" type="datetimeFigureOut">
              <a:rPr lang="da-DK" smtClean="0"/>
              <a:t>27-02-2026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C826-CF75-495F-97CC-788D70D5D2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804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260-5BA6-4A56-AD7E-E05A97BBEEEE}" type="datetimeFigureOut">
              <a:rPr lang="da-DK" smtClean="0"/>
              <a:t>27-02-2026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C826-CF75-495F-97CC-788D70D5D2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276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260-5BA6-4A56-AD7E-E05A97BBEEEE}" type="datetimeFigureOut">
              <a:rPr lang="da-DK" smtClean="0"/>
              <a:t>27-02-2026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C826-CF75-495F-97CC-788D70D5D2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06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260-5BA6-4A56-AD7E-E05A97BBEEEE}" type="datetimeFigureOut">
              <a:rPr lang="da-DK" smtClean="0"/>
              <a:t>27-02-2026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C826-CF75-495F-97CC-788D70D5D2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603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260-5BA6-4A56-AD7E-E05A97BBEEEE}" type="datetimeFigureOut">
              <a:rPr lang="da-DK" smtClean="0"/>
              <a:t>27-02-2026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C826-CF75-495F-97CC-788D70D5D2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801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260-5BA6-4A56-AD7E-E05A97BBEEEE}" type="datetimeFigureOut">
              <a:rPr lang="da-DK" smtClean="0"/>
              <a:t>27-02-2026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C826-CF75-495F-97CC-788D70D5D2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687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260-5BA6-4A56-AD7E-E05A97BBEEEE}" type="datetimeFigureOut">
              <a:rPr lang="da-DK" smtClean="0"/>
              <a:t>27-02-2026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C826-CF75-495F-97CC-788D70D5D2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917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9A260-5BA6-4A56-AD7E-E05A97BBEEEE}" type="datetimeFigureOut">
              <a:rPr lang="da-DK" smtClean="0"/>
              <a:t>27-02-2026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4C826-CF75-495F-97CC-788D70D5D2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313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Nemmere drift af regnvandsbassiner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3395"/>
          </a:xfrm>
        </p:spPr>
        <p:txBody>
          <a:bodyPr>
            <a:normAutofit fontScale="85000" lnSpcReduction="20000"/>
          </a:bodyPr>
          <a:lstStyle/>
          <a:p>
            <a:pPr algn="l"/>
            <a:endParaRPr lang="da-DK" dirty="0"/>
          </a:p>
          <a:p>
            <a:pPr algn="l"/>
            <a:r>
              <a:rPr lang="da-DK" dirty="0"/>
              <a:t>Thomas Aabling </a:t>
            </a:r>
            <a:br>
              <a:rPr lang="da-DK" dirty="0"/>
            </a:br>
            <a:r>
              <a:rPr lang="da-DK" dirty="0"/>
              <a:t>TAV (Thomas Aabling Vandmiljø ApS)</a:t>
            </a:r>
          </a:p>
          <a:p>
            <a:pPr algn="l"/>
            <a:br>
              <a:rPr lang="da-DK" dirty="0"/>
            </a:br>
            <a:r>
              <a:rPr lang="da-DK" dirty="0"/>
              <a:t>Vi har arbejdet med bassiner siden 1999 og undersøgt +2.000 regnvandsbassiner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Nyborg Strand, 25. februar 2026</a:t>
            </a:r>
          </a:p>
        </p:txBody>
      </p:sp>
    </p:spTree>
    <p:extLst>
      <p:ext uri="{BB962C8B-B14F-4D97-AF65-F5344CB8AC3E}">
        <p14:creationId xmlns:p14="http://schemas.microsoft.com/office/powerpoint/2010/main" val="260651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AF9D8-A49B-9AC5-4966-A18651843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03FB3-A759-92A3-DCE0-47E03B4E1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82286" cy="1742567"/>
          </a:xfrm>
        </p:spPr>
        <p:txBody>
          <a:bodyPr anchor="t">
            <a:normAutofit fontScale="90000"/>
          </a:bodyPr>
          <a:lstStyle/>
          <a:p>
            <a:r>
              <a:rPr lang="da-DK" dirty="0"/>
              <a:t>Hvorfor skal der</a:t>
            </a:r>
            <a:br>
              <a:rPr lang="da-DK" dirty="0"/>
            </a:br>
            <a:r>
              <a:rPr lang="da-DK" dirty="0"/>
              <a:t>ikke være riste?</a:t>
            </a:r>
            <a:br>
              <a:rPr lang="da-DK" dirty="0"/>
            </a:br>
            <a:endParaRPr lang="da-DK" dirty="0"/>
          </a:p>
        </p:txBody>
      </p:sp>
      <p:pic>
        <p:nvPicPr>
          <p:cNvPr id="4" name="Pladsholder til indhold 3" descr="Et billede, der indeholder udendørs, jord, græs, gitter/rist&#10;&#10;AI-genereret indhold kan være ukorrekt.">
            <a:extLst>
              <a:ext uri="{FF2B5EF4-FFF2-40B4-BE49-F238E27FC236}">
                <a16:creationId xmlns:a16="http://schemas.microsoft.com/office/drawing/2014/main" id="{732E1BA9-BB55-4C81-8483-7811D7B1F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5020" y="134008"/>
            <a:ext cx="6127033" cy="643957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4EEB04-1EE1-1FA2-C840-B5F3432768F8}"/>
              </a:ext>
            </a:extLst>
          </p:cNvPr>
          <p:cNvSpPr txBox="1"/>
          <p:nvPr/>
        </p:nvSpPr>
        <p:spPr>
          <a:xfrm>
            <a:off x="838200" y="1979676"/>
            <a:ext cx="4914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+mj-lt"/>
                <a:ea typeface="+mj-ea"/>
                <a:cs typeface="+mj-cs"/>
              </a:rPr>
              <a:t>Fordi de stopper til.</a:t>
            </a:r>
            <a:br>
              <a:rPr lang="da-DK" sz="4000" dirty="0">
                <a:latin typeface="+mj-lt"/>
                <a:ea typeface="+mj-ea"/>
                <a:cs typeface="+mj-cs"/>
              </a:rPr>
            </a:br>
            <a:r>
              <a:rPr lang="da-DK" sz="4000" dirty="0">
                <a:latin typeface="+mj-lt"/>
                <a:ea typeface="+mj-ea"/>
                <a:cs typeface="+mj-cs"/>
              </a:rPr>
              <a:t>Især riste på tilløb indebærer en risiko for, at oplandet bag ved </a:t>
            </a:r>
            <a:r>
              <a:rPr lang="da-DK" sz="4000">
                <a:latin typeface="+mj-lt"/>
                <a:ea typeface="+mj-ea"/>
                <a:cs typeface="+mj-cs"/>
              </a:rPr>
              <a:t>oversvømmer </a:t>
            </a:r>
            <a:br>
              <a:rPr lang="da-DK" sz="4000">
                <a:latin typeface="+mj-lt"/>
                <a:ea typeface="+mj-ea"/>
                <a:cs typeface="+mj-cs"/>
              </a:rPr>
            </a:br>
            <a:r>
              <a:rPr lang="da-DK" sz="4000">
                <a:sym typeface="Wingdings" panose="05000000000000000000" pitchFamily="2" charset="2"/>
              </a:rPr>
              <a:t></a:t>
            </a:r>
            <a:r>
              <a:rPr lang="da-DK" sz="4000"/>
              <a:t> </a:t>
            </a:r>
            <a:r>
              <a:rPr lang="da-DK" sz="4000">
                <a:latin typeface="+mj-lt"/>
                <a:ea typeface="+mj-ea"/>
                <a:cs typeface="+mj-cs"/>
              </a:rPr>
              <a:t>Ansvarspådragende </a:t>
            </a:r>
            <a:r>
              <a:rPr lang="da-DK" sz="4000" dirty="0">
                <a:latin typeface="+mj-lt"/>
                <a:ea typeface="+mj-ea"/>
                <a:cs typeface="+mj-cs"/>
              </a:rPr>
              <a:t>skader.</a:t>
            </a:r>
          </a:p>
        </p:txBody>
      </p:sp>
    </p:spTree>
    <p:extLst>
      <p:ext uri="{BB962C8B-B14F-4D97-AF65-F5344CB8AC3E}">
        <p14:creationId xmlns:p14="http://schemas.microsoft.com/office/powerpoint/2010/main" val="36651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5670" y="93864"/>
            <a:ext cx="10515600" cy="926318"/>
          </a:xfrm>
        </p:spPr>
        <p:txBody>
          <a:bodyPr/>
          <a:lstStyle/>
          <a:p>
            <a:r>
              <a:rPr lang="da-DK" noProof="0" dirty="0"/>
              <a:t>Sådan fungerer et regnvandsbassin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8"/>
          <a:stretch>
            <a:fillRect/>
          </a:stretch>
        </p:blipFill>
        <p:spPr>
          <a:xfrm>
            <a:off x="462906" y="874066"/>
            <a:ext cx="11266188" cy="3668301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462906" y="4610599"/>
            <a:ext cx="6077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noProof="0" dirty="0"/>
              <a:t>Kloakteknik:</a:t>
            </a:r>
          </a:p>
          <a:p>
            <a:r>
              <a:rPr lang="da-DK" sz="2000" noProof="0" dirty="0"/>
              <a:t>Dybde: ca. 1-1,5 m (..bør det være 2-3 m?)</a:t>
            </a:r>
            <a:br>
              <a:rPr lang="da-DK" sz="2000" noProof="0" dirty="0"/>
            </a:br>
            <a:r>
              <a:rPr lang="da-DK" sz="2000" noProof="0" dirty="0"/>
              <a:t>Vådt vol. ca. 250 m³/red. ha + gerne ekstra sediment vol.</a:t>
            </a:r>
          </a:p>
          <a:p>
            <a:r>
              <a:rPr lang="da-DK" sz="2000" noProof="0" dirty="0"/>
              <a:t>Dykket udløb og dermed ingen olieudskillere ved bassin</a:t>
            </a:r>
          </a:p>
          <a:p>
            <a:r>
              <a:rPr lang="da-DK" sz="2000" b="1" u="sng" noProof="0" dirty="0"/>
              <a:t>Eventuelt</a:t>
            </a:r>
            <a:r>
              <a:rPr lang="da-DK" sz="2000" noProof="0" dirty="0"/>
              <a:t> </a:t>
            </a:r>
            <a:r>
              <a:rPr lang="da-DK" sz="2000" noProof="0" dirty="0" err="1"/>
              <a:t>forbassin</a:t>
            </a:r>
            <a:r>
              <a:rPr lang="da-DK" sz="2000" noProof="0" dirty="0"/>
              <a:t> og flere sektioner</a:t>
            </a:r>
          </a:p>
          <a:p>
            <a:r>
              <a:rPr lang="da-DK" sz="2000" noProof="0" dirty="0"/>
              <a:t>(Lav ikke bassin med kunstig membran – det giver bøvl)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934200" y="4542367"/>
            <a:ext cx="5378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noProof="0" dirty="0"/>
              <a:t>Natur- og andre ønsker:</a:t>
            </a:r>
          </a:p>
          <a:p>
            <a:r>
              <a:rPr lang="da-DK" sz="2000" noProof="0" dirty="0"/>
              <a:t>Lavvandet brink mod nord (sol og varme til frøer)</a:t>
            </a:r>
          </a:p>
          <a:p>
            <a:r>
              <a:rPr lang="da-DK" sz="2000" noProof="0" dirty="0"/>
              <a:t>Sten trykket ned i brink-bund </a:t>
            </a:r>
            <a:br>
              <a:rPr lang="da-DK" sz="2000" noProof="0" dirty="0"/>
            </a:br>
            <a:r>
              <a:rPr lang="da-DK" sz="2000" noProof="0" dirty="0"/>
              <a:t>     (så børn kan nemt komme op)</a:t>
            </a:r>
          </a:p>
          <a:p>
            <a:r>
              <a:rPr lang="da-DK" sz="2000" noProof="0" dirty="0"/>
              <a:t>Ingen andefodring</a:t>
            </a:r>
            <a:br>
              <a:rPr lang="da-DK" sz="2000" noProof="0" dirty="0"/>
            </a:br>
            <a:r>
              <a:rPr lang="da-DK" sz="2000" noProof="0" dirty="0"/>
              <a:t>+ Vandplanter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BA315C0-EB4A-FC83-470F-55AB9C129AE1}"/>
              </a:ext>
            </a:extLst>
          </p:cNvPr>
          <p:cNvSpPr txBox="1"/>
          <p:nvPr/>
        </p:nvSpPr>
        <p:spPr>
          <a:xfrm>
            <a:off x="10242804" y="789349"/>
            <a:ext cx="10655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400" b="1" dirty="0"/>
              <a:t>Tilløb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0B2A024-B7EE-A84C-2746-D18F23BB9400}"/>
              </a:ext>
            </a:extLst>
          </p:cNvPr>
          <p:cNvSpPr txBox="1"/>
          <p:nvPr/>
        </p:nvSpPr>
        <p:spPr>
          <a:xfrm>
            <a:off x="2535936" y="2550442"/>
            <a:ext cx="10655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400" b="1" dirty="0" err="1"/>
              <a:t>Fraløb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4845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70603-E686-AC2B-4B41-771828A84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5F1D8-C1EB-15BC-52DB-D2AD58D7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Mindre drift: Gennemfør disse tre tiltag: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E07D5F-2C34-4F05-0A44-5E24C0AC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13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Grav dybere bassiner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Lav dykket </a:t>
            </a:r>
            <a:r>
              <a:rPr lang="da-DK" dirty="0" err="1"/>
              <a:t>fraløb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Fjern riste eller brug kun riste med stort gitterafstand</a:t>
            </a:r>
          </a:p>
        </p:txBody>
      </p:sp>
    </p:spTree>
    <p:extLst>
      <p:ext uri="{BB962C8B-B14F-4D97-AF65-F5344CB8AC3E}">
        <p14:creationId xmlns:p14="http://schemas.microsoft.com/office/powerpoint/2010/main" val="265096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6E632-1134-7567-BFB5-59EE64E7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87" y="129993"/>
            <a:ext cx="10515600" cy="977737"/>
          </a:xfrm>
        </p:spPr>
        <p:txBody>
          <a:bodyPr/>
          <a:lstStyle/>
          <a:p>
            <a:r>
              <a:rPr lang="da-DK" noProof="0" dirty="0"/>
              <a:t>Dybde af bassin?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83DE9A-4CD6-FDD5-A80F-C659A29E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87" y="1107730"/>
            <a:ext cx="11401261" cy="5151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noProof="0" dirty="0"/>
              <a:t>Hvad står i baggrundsrapporten til </a:t>
            </a:r>
            <a:r>
              <a:rPr lang="da-DK" noProof="0" dirty="0" err="1"/>
              <a:t>Faktabladet</a:t>
            </a:r>
            <a:r>
              <a:rPr lang="da-DK" dirty="0"/>
              <a:t> fra 2012?</a:t>
            </a: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r>
              <a:rPr lang="da-DK" noProof="0" dirty="0"/>
              <a:t>Det synes meget forsigtigt, at der er valgt en maksimumsdybde på 1,0-1,5 m</a:t>
            </a:r>
          </a:p>
          <a:p>
            <a:pPr marL="0" indent="0">
              <a:buNone/>
            </a:pPr>
            <a:r>
              <a:rPr lang="da-DK" noProof="0" dirty="0"/>
              <a:t>(Oprensningsdybde er fornuftigt nok: 0,75 m)</a:t>
            </a:r>
          </a:p>
          <a:p>
            <a:pPr marL="0" indent="0">
              <a:buNone/>
            </a:pPr>
            <a:endParaRPr lang="da-DK" noProof="0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43B4986-11B6-EE59-3D01-89994C0DB4E6}"/>
              </a:ext>
            </a:extLst>
          </p:cNvPr>
          <p:cNvGraphicFramePr>
            <a:graphicFrameLocks noGrp="1"/>
          </p:cNvGraphicFramePr>
          <p:nvPr/>
        </p:nvGraphicFramePr>
        <p:xfrm>
          <a:off x="929495" y="1639292"/>
          <a:ext cx="10424305" cy="334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575">
                  <a:extLst>
                    <a:ext uri="{9D8B030D-6E8A-4147-A177-3AD203B41FA5}">
                      <a16:colId xmlns:a16="http://schemas.microsoft.com/office/drawing/2014/main" val="2521910774"/>
                    </a:ext>
                  </a:extLst>
                </a:gridCol>
                <a:gridCol w="3196539">
                  <a:extLst>
                    <a:ext uri="{9D8B030D-6E8A-4147-A177-3AD203B41FA5}">
                      <a16:colId xmlns:a16="http://schemas.microsoft.com/office/drawing/2014/main" val="403605837"/>
                    </a:ext>
                  </a:extLst>
                </a:gridCol>
                <a:gridCol w="3072191">
                  <a:extLst>
                    <a:ext uri="{9D8B030D-6E8A-4147-A177-3AD203B41FA5}">
                      <a16:colId xmlns:a16="http://schemas.microsoft.com/office/drawing/2014/main" val="2747686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noProof="0" dirty="0"/>
                        <a:t>Fra </a:t>
                      </a:r>
                      <a:r>
                        <a:rPr lang="da-DK" noProof="0" dirty="0" err="1"/>
                        <a:t>Baggrundsraport</a:t>
                      </a:r>
                      <a:r>
                        <a:rPr lang="da-DK" noProof="0" dirty="0"/>
                        <a:t>, til </a:t>
                      </a:r>
                      <a:r>
                        <a:rPr lang="da-DK" noProof="0" dirty="0" err="1"/>
                        <a:t>faktablad</a:t>
                      </a:r>
                      <a:r>
                        <a:rPr lang="da-DK" noProof="0" dirty="0"/>
                        <a:t>, AU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/>
                        <a:t>Minimum</a:t>
                      </a:r>
                    </a:p>
                    <a:p>
                      <a:pPr algn="ctr"/>
                      <a:r>
                        <a:rPr lang="da-DK" noProof="0" dirty="0"/>
                        <a:t>dybde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/>
                        <a:t>Maksimum</a:t>
                      </a:r>
                    </a:p>
                    <a:p>
                      <a:pPr algn="ctr"/>
                      <a:r>
                        <a:rPr lang="da-DK" noProof="0" dirty="0"/>
                        <a:t>dybde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54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noProof="0" dirty="0"/>
                        <a:t>Georgia, New Jersey, 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/>
                        <a:t>2,5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410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noProof="0" dirty="0" err="1"/>
                        <a:t>Minesota</a:t>
                      </a:r>
                      <a:endParaRPr lang="da-D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/>
                        <a:t>0,9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/>
                        <a:t>3,0 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5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noProof="0" dirty="0"/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/>
                        <a:t>1,8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285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noProof="0" dirty="0" err="1"/>
                        <a:t>Debo</a:t>
                      </a:r>
                      <a:r>
                        <a:rPr lang="da-DK" noProof="0" dirty="0"/>
                        <a:t> &amp; Reese, 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/>
                        <a:t>0,6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/>
                        <a:t>3,0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576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noProof="0" dirty="0" err="1"/>
                        <a:t>Federal</a:t>
                      </a:r>
                      <a:r>
                        <a:rPr lang="da-DK" noProof="0" dirty="0"/>
                        <a:t> </a:t>
                      </a:r>
                      <a:r>
                        <a:rPr lang="da-DK" noProof="0" dirty="0" err="1"/>
                        <a:t>Highway</a:t>
                      </a:r>
                      <a:r>
                        <a:rPr lang="da-DK" noProof="0" dirty="0"/>
                        <a:t>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/>
                        <a:t>1,0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/>
                        <a:t>2,5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5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noProof="0" dirty="0"/>
                        <a:t>Gennemsnit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noProof="0" dirty="0"/>
                        <a:t>0,83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noProof="0" dirty="0"/>
                        <a:t>2,6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40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noProof="0" dirty="0">
                          <a:solidFill>
                            <a:srgbClr val="FF0000"/>
                          </a:solidFill>
                        </a:rPr>
                        <a:t>Danmark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noProof="0" dirty="0">
                          <a:solidFill>
                            <a:srgbClr val="FF0000"/>
                          </a:solidFill>
                        </a:rPr>
                        <a:t>1,0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noProof="0" dirty="0">
                          <a:solidFill>
                            <a:srgbClr val="FF0000"/>
                          </a:solidFill>
                        </a:rPr>
                        <a:t>1,5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17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25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F7C8F-1A6C-379E-0798-F1F8727CC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BB52F81-F831-0B49-A164-7AC2D87C2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33" y="259292"/>
            <a:ext cx="6053667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Fra:</a:t>
            </a:r>
          </a:p>
          <a:p>
            <a:pPr marL="0" indent="0">
              <a:buNone/>
            </a:pPr>
            <a:r>
              <a:rPr lang="en-US" dirty="0"/>
              <a:t>Iowa storm water management manual</a:t>
            </a:r>
          </a:p>
          <a:p>
            <a:pPr marL="0" indent="0">
              <a:buNone/>
            </a:pPr>
            <a:endParaRPr lang="da-DK" noProof="0" dirty="0"/>
          </a:p>
          <a:p>
            <a:pPr marL="0" indent="0">
              <a:buNone/>
            </a:pPr>
            <a:r>
              <a:rPr lang="da-DK" sz="2400" noProof="0" dirty="0"/>
              <a:t>Mindst 25 % skal være over 8 fod dybt </a:t>
            </a:r>
            <a:br>
              <a:rPr lang="da-DK" sz="2400" noProof="0" dirty="0"/>
            </a:br>
            <a:r>
              <a:rPr lang="da-DK" sz="2400" noProof="0" dirty="0"/>
              <a:t>= </a:t>
            </a:r>
            <a:r>
              <a:rPr lang="da-DK" sz="2400" u="sng" noProof="0" dirty="0"/>
              <a:t>mindst</a:t>
            </a:r>
            <a:r>
              <a:rPr lang="da-DK" sz="2400" noProof="0" dirty="0"/>
              <a:t> 2,5 m dybt </a:t>
            </a:r>
          </a:p>
        </p:txBody>
      </p:sp>
    </p:spTree>
    <p:extLst>
      <p:ext uri="{BB962C8B-B14F-4D97-AF65-F5344CB8AC3E}">
        <p14:creationId xmlns:p14="http://schemas.microsoft.com/office/powerpoint/2010/main" val="176894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93A72-9ADC-1096-1313-3066994AF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0ECE9-F238-343A-1BC5-6AF027E9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6"/>
            <a:ext cx="10820400" cy="786342"/>
          </a:xfrm>
        </p:spPr>
        <p:txBody>
          <a:bodyPr/>
          <a:lstStyle/>
          <a:p>
            <a:r>
              <a:rPr lang="da-DK" dirty="0"/>
              <a:t>Dybere bassiner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01E71B-8932-64FF-A291-54C0A04F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2" y="1237191"/>
            <a:ext cx="11044768" cy="519561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Har større kapacitet til sedimentet</a:t>
            </a:r>
            <a:br>
              <a:rPr lang="da-DK" dirty="0"/>
            </a:br>
            <a:r>
              <a:rPr lang="da-DK" sz="2000" dirty="0"/>
              <a:t>Et bassin bør oprenses, når sedimentophobning reducerer </a:t>
            </a:r>
            <a:r>
              <a:rPr lang="da-DK" sz="2000" u="sng" dirty="0"/>
              <a:t>vanddybden</a:t>
            </a:r>
            <a:r>
              <a:rPr lang="da-DK" sz="2000" dirty="0"/>
              <a:t> til ca. 75 cm</a:t>
            </a:r>
            <a:br>
              <a:rPr lang="da-DK" sz="2000" dirty="0"/>
            </a:br>
            <a:r>
              <a:rPr lang="da-DK" sz="2000" dirty="0"/>
              <a:t>eller </a:t>
            </a:r>
            <a:r>
              <a:rPr lang="da-DK" sz="2000" dirty="0" err="1"/>
              <a:t>rensevolument</a:t>
            </a:r>
            <a:r>
              <a:rPr lang="da-DK" sz="2000" dirty="0"/>
              <a:t> er for lille – idet følgende antages rensevolumen at være stort nok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/>
              <a:t>Et bassin anlagt 90 cm dybt, bør renses op ca. hvert 10. år. </a:t>
            </a:r>
            <a:br>
              <a:rPr lang="da-DK" sz="2000" dirty="0"/>
            </a:br>
            <a:r>
              <a:rPr lang="da-DK" sz="2000" dirty="0"/>
              <a:t>Et bassin anlagt 250 cm dybt (med samme areal), bør oprenses ca. hvert 100. år </a:t>
            </a:r>
            <a:br>
              <a:rPr lang="da-DK" sz="2000" dirty="0"/>
            </a:br>
            <a:br>
              <a:rPr lang="da-DK" sz="2000" dirty="0"/>
            </a:br>
            <a:r>
              <a:rPr lang="da-DK" sz="1600" dirty="0"/>
              <a:t>Note: Husk at tage højde for, at sedimentet optager plads ved dimensionering af rensevolumen.</a:t>
            </a:r>
            <a:br>
              <a:rPr lang="da-DK" sz="1600" dirty="0"/>
            </a:br>
            <a:r>
              <a:rPr lang="da-DK" sz="1600" dirty="0"/>
              <a:t>Gæt: Bassinet nok skal oprenses før om 100 år pga. kommende regler, der ikke vil have gammelt forurenet sediment liggende.</a:t>
            </a:r>
            <a:br>
              <a:rPr lang="da-DK" sz="1600" dirty="0"/>
            </a:b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Dybe bassiner gror ikke til i tagrør og dunhammer </a:t>
            </a:r>
            <a:br>
              <a:rPr lang="da-DK" dirty="0"/>
            </a:br>
            <a:r>
              <a:rPr lang="da-DK" sz="2000" dirty="0"/>
              <a:t>Sumpplanterne gror ikke på dybere vand end ca. 60 cm i regnvandsbassiner</a:t>
            </a:r>
            <a:br>
              <a:rPr lang="da-DK" sz="2000" dirty="0"/>
            </a:br>
            <a:r>
              <a:rPr lang="da-DK" sz="2000" dirty="0"/>
              <a:t>(pga. for mørkt vand til at der er sollys på bunden til at spire).</a:t>
            </a:r>
            <a:br>
              <a:rPr lang="da-DK" sz="2000" dirty="0"/>
            </a:br>
            <a:endParaRPr lang="da-DK" sz="2000" dirty="0"/>
          </a:p>
          <a:p>
            <a:pPr marL="0" indent="0">
              <a:buNone/>
            </a:pPr>
            <a:r>
              <a:rPr lang="da-DK" u="sng" dirty="0"/>
              <a:t>Dybe bassiner medfører en kæmpe besparelse både i tid og økonomi</a:t>
            </a:r>
            <a:br>
              <a:rPr lang="da-DK" u="sng" dirty="0"/>
            </a:br>
            <a:br>
              <a:rPr lang="da-DK" u="sng" dirty="0"/>
            </a:br>
            <a:r>
              <a:rPr lang="da-DK" sz="2200" dirty="0"/>
              <a:t>(Der sedimenterer ca. 1-3 cm pr år i bassiner – herover er regnet med 1,5 cm pr år)</a:t>
            </a:r>
            <a:endParaRPr lang="da-DK" u="sng" dirty="0"/>
          </a:p>
        </p:txBody>
      </p:sp>
    </p:spTree>
    <p:extLst>
      <p:ext uri="{BB962C8B-B14F-4D97-AF65-F5344CB8AC3E}">
        <p14:creationId xmlns:p14="http://schemas.microsoft.com/office/powerpoint/2010/main" val="182731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AB354-DB33-D744-FE6C-9F967B3A7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9DD4D-E05B-F8C5-BC33-C2C95381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Dykket </a:t>
            </a:r>
            <a:r>
              <a:rPr lang="da-DK" dirty="0" err="1"/>
              <a:t>fraløb</a:t>
            </a: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FF15961-9284-3220-DA92-70F00C9F3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Ting, der stoppet fraløbsrør til:</a:t>
            </a:r>
            <a:br>
              <a:rPr lang="da-DK" dirty="0"/>
            </a:br>
            <a:r>
              <a:rPr lang="da-DK" dirty="0"/>
              <a:t>Grene, brædder, paller, legetøj, visne tagrør, skrald…. </a:t>
            </a:r>
            <a:br>
              <a:rPr lang="da-DK" dirty="0"/>
            </a:br>
            <a:r>
              <a:rPr lang="da-DK" dirty="0"/>
              <a:t>- og det enten flyder eller synker.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Der faktisk er intet, der er midt i vandet - alt enten flyder eller synker!</a:t>
            </a:r>
            <a:br>
              <a:rPr lang="da-DK" dirty="0"/>
            </a:br>
            <a:br>
              <a:rPr lang="da-DK" dirty="0"/>
            </a:br>
            <a:r>
              <a:rPr lang="da-DK" dirty="0"/>
              <a:t>Hvorfor så ikke lægge fraløbet dér, hvor fysikken bestemmer at vandet er frit for gods??</a:t>
            </a:r>
          </a:p>
        </p:txBody>
      </p:sp>
    </p:spTree>
    <p:extLst>
      <p:ext uri="{BB962C8B-B14F-4D97-AF65-F5344CB8AC3E}">
        <p14:creationId xmlns:p14="http://schemas.microsoft.com/office/powerpoint/2010/main" val="338033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7ABE5-5C62-BD90-A0DA-24ADDDC5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8EAEA-A086-62FE-1B0D-7940AE26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2113923"/>
            <a:ext cx="3436620" cy="792685"/>
          </a:xfrm>
        </p:spPr>
        <p:txBody>
          <a:bodyPr>
            <a:normAutofit fontScale="90000"/>
          </a:bodyPr>
          <a:lstStyle/>
          <a:p>
            <a:r>
              <a:rPr lang="da-DK" sz="5400" b="1" dirty="0"/>
              <a:t>Ved anlæg:</a:t>
            </a:r>
          </a:p>
        </p:txBody>
      </p:sp>
      <p:pic>
        <p:nvPicPr>
          <p:cNvPr id="9" name="Billede 8" descr="Et billede, der indeholder tekst, linje/række, Font/skrifttype, diagram&#10;&#10;AI-genereret indhold kan være ukorrekt.">
            <a:extLst>
              <a:ext uri="{FF2B5EF4-FFF2-40B4-BE49-F238E27FC236}">
                <a16:creationId xmlns:a16="http://schemas.microsoft.com/office/drawing/2014/main" id="{B061FA1C-1940-4AFD-3128-32D0274E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" y="2906608"/>
            <a:ext cx="6197919" cy="3892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D736562E-6B99-39D9-5690-56F0CC04BC95}"/>
              </a:ext>
            </a:extLst>
          </p:cNvPr>
          <p:cNvSpPr txBox="1"/>
          <p:nvPr/>
        </p:nvSpPr>
        <p:spPr>
          <a:xfrm>
            <a:off x="3141631" y="3982494"/>
            <a:ext cx="12935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3200" b="1" dirty="0" err="1"/>
              <a:t>Fraløb</a:t>
            </a:r>
            <a:endParaRPr lang="da-DK" sz="3200" b="1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B3546D1-29D7-1360-9235-D1BB1576EA9B}"/>
              </a:ext>
            </a:extLst>
          </p:cNvPr>
          <p:cNvSpPr txBox="1">
            <a:spLocks/>
          </p:cNvSpPr>
          <p:nvPr/>
        </p:nvSpPr>
        <p:spPr>
          <a:xfrm>
            <a:off x="431491" y="-52337"/>
            <a:ext cx="4610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b="1" dirty="0"/>
              <a:t>Eftermontering</a:t>
            </a:r>
            <a:r>
              <a:rPr lang="da-DK" sz="5400" dirty="0"/>
              <a:t>:</a:t>
            </a:r>
          </a:p>
        </p:txBody>
      </p:sp>
      <p:pic>
        <p:nvPicPr>
          <p:cNvPr id="15" name="Billede 14" descr="Et billede, der indeholder tekst, linje/række, skærmbillede, Font/skrifttype&#10;&#10;AI-genereret indhold kan være ukorrekt.">
            <a:extLst>
              <a:ext uri="{FF2B5EF4-FFF2-40B4-BE49-F238E27FC236}">
                <a16:creationId xmlns:a16="http://schemas.microsoft.com/office/drawing/2014/main" id="{A017A43E-4E60-AB3A-7343-ACE7CB086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207" y="0"/>
            <a:ext cx="7134795" cy="3629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9D0F9C63-F27F-B8DB-D73E-E584581E955B}"/>
              </a:ext>
            </a:extLst>
          </p:cNvPr>
          <p:cNvSpPr txBox="1"/>
          <p:nvPr/>
        </p:nvSpPr>
        <p:spPr>
          <a:xfrm>
            <a:off x="6477750" y="3862966"/>
            <a:ext cx="326119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Før røret ud forbi brinkzonen på min. 80 cm dybt vand, så tagrør mv ikke gror op i røret.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/>
              <a:t>Bor et lille udluftningshul, så der ikke kommer hævert eller en luftlomme.</a:t>
            </a:r>
          </a:p>
        </p:txBody>
      </p:sp>
      <p:pic>
        <p:nvPicPr>
          <p:cNvPr id="18" name="Billede 17" descr="Et billede, der indeholder udendørs, sø, vand, plante&#10;&#10;AI-genereret indhold kan være ukorrekt.">
            <a:extLst>
              <a:ext uri="{FF2B5EF4-FFF2-40B4-BE49-F238E27FC236}">
                <a16:creationId xmlns:a16="http://schemas.microsoft.com/office/drawing/2014/main" id="{388E352C-1D86-2D3F-26DF-09CEAA915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104" y="2194560"/>
            <a:ext cx="2215896" cy="4651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736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6C328-91CE-B67C-AA35-18B4A8781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B8C55-7061-E13B-BF35-FC8A6E13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Yderligere fordele ved dykket </a:t>
            </a:r>
            <a:r>
              <a:rPr lang="da-DK" dirty="0" err="1"/>
              <a:t>fraløb</a:t>
            </a: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42EA556-3EEB-0FD6-23D1-7EE3A967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Med dykket </a:t>
            </a:r>
            <a:r>
              <a:rPr lang="da-DK" dirty="0" err="1"/>
              <a:t>fraløb</a:t>
            </a:r>
            <a:r>
              <a:rPr lang="da-DK" dirty="0"/>
              <a:t> bliver bassinet bliver én kæmpe olieudskiller.</a:t>
            </a:r>
            <a:br>
              <a:rPr lang="da-DK" dirty="0"/>
            </a:br>
            <a:br>
              <a:rPr lang="da-DK" dirty="0"/>
            </a:br>
            <a:r>
              <a:rPr lang="da-DK" dirty="0"/>
              <a:t>Med den lange opholdstid i bassinet, er bassinet en meget mere effektiv olieudskiller end en almindelig olieudskiller.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dirty="0"/>
              <a:t>Er der olieudskillere </a:t>
            </a:r>
            <a:r>
              <a:rPr lang="da-DK" u="sng" dirty="0"/>
              <a:t>ved bassinet,</a:t>
            </a:r>
            <a:r>
              <a:rPr lang="da-DK" dirty="0"/>
              <a:t> er driften af dem ikke så vigtig og de kan eventuelt nedlægges eller ophøre at blive driftet.</a:t>
            </a:r>
            <a:br>
              <a:rPr lang="da-DK" dirty="0"/>
            </a:br>
            <a:r>
              <a:rPr lang="da-DK" dirty="0"/>
              <a:t>Lokale olieudskillere ved fx tankstationer skal naturligvis blive.</a:t>
            </a:r>
            <a:br>
              <a:rPr lang="da-DK" dirty="0"/>
            </a:br>
            <a:br>
              <a:rPr lang="da-DK" dirty="0"/>
            </a:br>
            <a:r>
              <a:rPr lang="da-DK" dirty="0"/>
              <a:t>(Det er meget sjældent, at der er </a:t>
            </a:r>
            <a:r>
              <a:rPr lang="da-DK" u="sng" dirty="0"/>
              <a:t>fri</a:t>
            </a:r>
            <a:r>
              <a:rPr lang="da-DK" dirty="0"/>
              <a:t> olie i olieudskillere ved bassiner, med mindre der er sket et akut oliespild-uheld).</a:t>
            </a:r>
          </a:p>
        </p:txBody>
      </p:sp>
    </p:spTree>
    <p:extLst>
      <p:ext uri="{BB962C8B-B14F-4D97-AF65-F5344CB8AC3E}">
        <p14:creationId xmlns:p14="http://schemas.microsoft.com/office/powerpoint/2010/main" val="281335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a3f5df-7401-42f0-84af-6905b1657b61">
      <Terms xmlns="http://schemas.microsoft.com/office/infopath/2007/PartnerControls"/>
    </lcf76f155ced4ddcb4097134ff3c332f>
    <TaxCatchAll xmlns="f9035d1d-02ea-4123-a16b-00762f348a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59EEB84668E4997A254456C62F098" ma:contentTypeVersion="17" ma:contentTypeDescription="Create a new document." ma:contentTypeScope="" ma:versionID="1b63748aa1b61e667bb801d5e066a4c8">
  <xsd:schema xmlns:xsd="http://www.w3.org/2001/XMLSchema" xmlns:xs="http://www.w3.org/2001/XMLSchema" xmlns:p="http://schemas.microsoft.com/office/2006/metadata/properties" xmlns:ns2="e7a3f5df-7401-42f0-84af-6905b1657b61" xmlns:ns3="f9035d1d-02ea-4123-a16b-00762f348a40" targetNamespace="http://schemas.microsoft.com/office/2006/metadata/properties" ma:root="true" ma:fieldsID="93ea77b09f9ddd6f6ee74c349cc4f63f" ns2:_="" ns3:_="">
    <xsd:import namespace="e7a3f5df-7401-42f0-84af-6905b1657b61"/>
    <xsd:import namespace="f9035d1d-02ea-4123-a16b-00762f348a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3f5df-7401-42f0-84af-6905b1657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35d1d-02ea-4123-a16b-00762f348a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9c91e0-08ca-4c70-b451-8790e4834f82}" ma:internalName="TaxCatchAll" ma:showField="CatchAllData" ma:web="f9035d1d-02ea-4123-a16b-00762f348a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635676-34F7-4996-A085-8219072B1617}">
  <ds:schemaRefs>
    <ds:schemaRef ds:uri="http://schemas.microsoft.com/office/2006/metadata/properties"/>
    <ds:schemaRef ds:uri="http://schemas.microsoft.com/office/infopath/2007/PartnerControls"/>
    <ds:schemaRef ds:uri="e7a3f5df-7401-42f0-84af-6905b1657b61"/>
    <ds:schemaRef ds:uri="f9035d1d-02ea-4123-a16b-00762f348a40"/>
  </ds:schemaRefs>
</ds:datastoreItem>
</file>

<file path=customXml/itemProps2.xml><?xml version="1.0" encoding="utf-8"?>
<ds:datastoreItem xmlns:ds="http://schemas.openxmlformats.org/officeDocument/2006/customXml" ds:itemID="{4E0435F3-7F54-489F-9D2F-81CA6E0A24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A3DF41-F8BA-48E3-8D83-BADB312F3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a3f5df-7401-42f0-84af-6905b1657b61"/>
    <ds:schemaRef ds:uri="f9035d1d-02ea-4123-a16b-00762f348a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715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Office-tema</vt:lpstr>
      <vt:lpstr>Nemmere drift af regnvandsbassiner</vt:lpstr>
      <vt:lpstr>Sådan fungerer et regnvandsbassin</vt:lpstr>
      <vt:lpstr>Mindre drift: Gennemfør disse tre tiltag:</vt:lpstr>
      <vt:lpstr>Dybde af bassin?</vt:lpstr>
      <vt:lpstr>PowerPoint-præsentation</vt:lpstr>
      <vt:lpstr>Dybere bassiner</vt:lpstr>
      <vt:lpstr>Dykket fraløb</vt:lpstr>
      <vt:lpstr>Ved anlæg:</vt:lpstr>
      <vt:lpstr>Yderligere fordele ved dykket fraløb</vt:lpstr>
      <vt:lpstr>Hvorfor skal der ikke være riste?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NBL §3 og oprensning af regnvandsbassiner</dc:title>
  <dc:creator>Thomas Aabling</dc:creator>
  <cp:lastModifiedBy>Rikke Neerup Rørvang</cp:lastModifiedBy>
  <cp:revision>65</cp:revision>
  <dcterms:created xsi:type="dcterms:W3CDTF">2014-10-19T10:08:24Z</dcterms:created>
  <dcterms:modified xsi:type="dcterms:W3CDTF">2026-02-27T07:57:16Z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0x0101005F859EEB84668E4997A254456C62F098</vt:lpwstr>
  </property>
</Properties>
</file>